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375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9A8CE7-BA9B-F84F-9A03-3743A6C48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6F08435-08BD-0542-9A5A-958559DD5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F2E9B1-B91F-2B4B-9059-4577BE9A3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F8DD1C8-F0C2-C443-920E-DA491DD5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10F1E9-E1C7-D64C-9CED-714281F4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97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D7A9E0-63F8-5841-92FA-47092ED9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3C9CF90-319A-194C-B1D9-EBDA11554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FD7EBE7-94C8-0648-8C1E-ECFEEAFD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210A58E-D1CF-B447-AF14-74E17DBE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AA170E8-A4A3-DF40-8A81-50B15143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0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C8890DA-7C7D-9344-9A51-55E37257D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A33B96F-B5DC-C544-8C76-F396653FE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1C9247-8046-B74C-BC1C-679609B1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FE5CF94-9A30-D94A-85C6-2F1838DC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4B4055-39F9-A04F-AB49-41AFBF92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0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6E0EA7-19B8-0B46-B7E0-159DB39A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13FF09-23C5-8F41-9169-341538B02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2F885C7-70A1-1748-AF54-BB83ADE4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84F9032-2555-B34C-A809-2C8A90EC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7B010B4-59EF-6943-8BE2-9479C334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40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B33CF9C-99D7-C84B-8A11-208EDF63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807438B-FAA6-0148-AE0A-4A7C7F089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2BD1101-FD9E-4848-8F22-B84247F57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F0B23D5-FDA8-6546-A854-0F8B6421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ABAC5E1-F489-9D41-81FD-8734ABB7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7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BB8327-8C42-B649-91A5-15EB21F4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6EB5ED6-3417-C341-8BA3-FBF06A0F0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FA7C1BE-B53E-E847-B090-AE9ACC45E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0016323-B271-204E-835C-2BB9381F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370E67B-22F0-B047-BE42-72A67A9E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AF7A917-C31B-ED47-BE92-0F235D65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41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C239800-0963-DD48-800E-0BBA779F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559F40A-5C8E-7246-8DF1-A72E15203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CC1EEDC-1363-1641-BC63-6B2A1183B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5904154-2987-5F4C-AE68-134B3F703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CABBFED-AC09-6D4F-88E8-635478B12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1ACC336-9C7D-F347-9480-1D454A23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3273EB4-37EC-6D4A-A472-27C6FDFB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212671EB-5443-A44B-94D7-BAD07C05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42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222AE1-5DD4-0D46-B48C-0FBE6D1C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E9ABC9C-7B76-9645-9B12-3DFCE5DE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EE1A13A-35BB-C24C-BC36-EA497697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5C63799-839D-A548-AA09-2CC886BE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6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738B168F-EB85-A941-84BE-3B9E0232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D2D07039-8568-B647-BA11-5F7D3956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845A8649-443F-CB40-B0F8-C44BED64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30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9C6AA58-C887-B845-8E31-D1D07197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1D34C6A-157D-6346-9E24-D232AC9A3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DB2E173-5783-5B49-8694-46B835472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F3A1785-72AC-D145-A9B8-0B51E0CD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0E08207-275A-A147-BAAD-4B606204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0586BA5-EE98-D940-9E6D-8049510C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57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144C17-412E-FA43-A8C0-EE8FDA33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D5482B6-FB03-014D-AB66-630B9E712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190D37D7-FC71-CA4E-A13C-B6719D79B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636DBB2-4B98-1F4F-97A3-5E939ADA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18653F9-AF05-0D4A-8349-46056ACA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43EEEE7-E102-AD46-9256-ED04BB5A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6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933E3AB4-99DD-9349-A8F5-D498C1BC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904FD2A-FBD4-BA48-8B5F-545BB699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735C929-3677-7840-808F-DCCABDFBC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8B14-F256-704F-95C5-7BEB7FE317EC}" type="datetimeFigureOut">
              <a:rPr lang="pl-PL" smtClean="0"/>
              <a:t>10.12.2021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3E6922-7F59-2243-8EC0-0A71C8B8D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85A6D9-4C84-C94B-B59B-DB2878202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A3F8-553E-1141-92CA-9E65BFA8A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92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bodnar@swps.edu.p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ABB55B0-C6B3-B548-A62B-4BF95BE26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Wolność w dobie pandemii – czego uczy nas Konstytucja?</a:t>
            </a: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AB0518A-E452-A24C-8E56-9434525F0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5562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dr hab. Adam </a:t>
            </a:r>
            <a:r>
              <a:rPr lang="pl-PL" dirty="0" err="1"/>
              <a:t>Bodnar</a:t>
            </a:r>
            <a:r>
              <a:rPr lang="pl-PL" dirty="0"/>
              <a:t>, prof. Uniwersytetu SWPS</a:t>
            </a:r>
          </a:p>
          <a:p>
            <a:endParaRPr lang="pl-PL" dirty="0"/>
          </a:p>
          <a:p>
            <a:r>
              <a:rPr lang="pl-PL" dirty="0"/>
              <a:t>Wrocław, 10 grudnia 2021 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916" y="0"/>
            <a:ext cx="3691128" cy="16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6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A7870F8-4FDB-8149-AA65-1169C74F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Poszukiwanie ochrony praw w czasie pandemii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D13E69-D7BF-D949-A13A-725299A4A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adwokaci i radcy prawni – prowadzenie spraw sądowych i administracyjnych na rzecz obywateli</a:t>
            </a:r>
          </a:p>
          <a:p>
            <a:r>
              <a:rPr lang="pl-PL" dirty="0"/>
              <a:t>organizacje społeczne – petycje, protesty, listy (np. w kontekście zakazu porodów rodzinnych, sytuacji osób przekraczających granicę)</a:t>
            </a:r>
          </a:p>
          <a:p>
            <a:r>
              <a:rPr lang="pl-PL" dirty="0"/>
              <a:t>Rzecznik Praw Obywatelskich – liczne interwencje, wystąpienia, inicjatywy i debaty; zaskarżenie decyzji nakładających kary przez sanepid</a:t>
            </a:r>
          </a:p>
          <a:p>
            <a:r>
              <a:rPr lang="pl-PL" dirty="0"/>
              <a:t>sądy – rozstrzyganie spraw sądowych dotyczących:</a:t>
            </a:r>
          </a:p>
          <a:p>
            <a:pPr lvl="1"/>
            <a:r>
              <a:rPr lang="pl-PL" dirty="0"/>
              <a:t>kar administracyjnych i mandatów karnych czy zakazów zgromadzeń</a:t>
            </a:r>
          </a:p>
          <a:p>
            <a:pPr lvl="1"/>
            <a:r>
              <a:rPr lang="pl-PL" dirty="0"/>
              <a:t>odpowiedzialności państwa za naruszenia prawa (zasada odpowiedzialności odszkodowawczej Skarbu Państwa)</a:t>
            </a:r>
          </a:p>
        </p:txBody>
      </p:sp>
    </p:spTree>
    <p:extLst>
      <p:ext uri="{BB962C8B-B14F-4D97-AF65-F5344CB8AC3E}">
        <p14:creationId xmlns:p14="http://schemas.microsoft.com/office/powerpoint/2010/main" val="53704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BB948D-79AE-5D47-A979-C1F1D9CB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w czasie pandemii - wyzwania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D1DEB76-4A65-7E44-A353-C51489010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Trwa obecnie debata jak daleko można ograniczyć naszą wolność w kontekście stosowania szczepionek:</a:t>
            </a:r>
          </a:p>
          <a:p>
            <a:pPr lvl="1"/>
            <a:r>
              <a:rPr lang="pl-PL" dirty="0"/>
              <a:t>czy można sprawdzać zaszczepienie (certyfikat </a:t>
            </a:r>
            <a:r>
              <a:rPr lang="pl-PL" dirty="0" err="1"/>
              <a:t>covidowy</a:t>
            </a:r>
            <a:r>
              <a:rPr lang="pl-PL" dirty="0"/>
              <a:t>) przy wejściu do restauracji, kina, hotelu czy teatru?</a:t>
            </a:r>
          </a:p>
          <a:p>
            <a:pPr lvl="1"/>
            <a:r>
              <a:rPr lang="pl-PL" dirty="0"/>
              <a:t>czy niektóre grupy zawodowe powinny mieć obowiązek szczepień (np. nauczyciele, służby mundurowe)?</a:t>
            </a:r>
          </a:p>
          <a:p>
            <a:pPr lvl="1"/>
            <a:r>
              <a:rPr lang="pl-PL" dirty="0"/>
              <a:t>czy pracodawcy mogą sprawdzać czy ktoś został zaszczepiony? </a:t>
            </a:r>
          </a:p>
          <a:p>
            <a:pPr lvl="1"/>
            <a:r>
              <a:rPr lang="pl-PL" dirty="0"/>
              <a:t>czy można nałożyć powszechny obowiązek szczepień na Covid-19?</a:t>
            </a:r>
          </a:p>
          <a:p>
            <a:r>
              <a:rPr lang="pl-PL" dirty="0"/>
              <a:t>Na pewno musi być spełniony wymóg ustawowy; ochrona zdrowia publicznego może uzasadniać ograniczenia; pytanie: </a:t>
            </a:r>
            <a:r>
              <a:rPr lang="pl-PL" b="1" dirty="0"/>
              <a:t>jakie środki są proporcjonalne do osiągnięcia zakładanego celu </a:t>
            </a:r>
            <a:r>
              <a:rPr lang="pl-PL" dirty="0"/>
              <a:t>(ograniczenie pandemii oraz liczby ofiar)?</a:t>
            </a:r>
          </a:p>
          <a:p>
            <a:r>
              <a:rPr lang="pl-PL" dirty="0"/>
              <a:t>Poszanowanie niezależności strażników naszej wolności (sądy i inne instytucje państwa prawa) – bez nich jesteśmy zdani na łaskę i niełaskę rządzących</a:t>
            </a:r>
          </a:p>
          <a:p>
            <a:r>
              <a:rPr lang="pl-PL" dirty="0"/>
              <a:t>Okres pandemii to wielka lekcja obywatelska na temat wolności oraz dopuszczalnych ograniczeń.</a:t>
            </a:r>
          </a:p>
        </p:txBody>
      </p:sp>
    </p:spTree>
    <p:extLst>
      <p:ext uri="{BB962C8B-B14F-4D97-AF65-F5344CB8AC3E}">
        <p14:creationId xmlns:p14="http://schemas.microsoft.com/office/powerpoint/2010/main" val="236881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F9E898-AD42-EA43-A74D-5C950C13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1A07627-9234-9E48-9AC5-6C979723F4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sz="3600" dirty="0">
                <a:solidFill>
                  <a:schemeClr val="tx1"/>
                </a:solidFill>
                <a:hlinkClick r:id="rId2"/>
              </a:rPr>
              <a:t>abodnar@swps.edu.pl</a:t>
            </a:r>
            <a:endParaRPr lang="pl-PL" sz="3600" dirty="0">
              <a:solidFill>
                <a:schemeClr val="tx1"/>
              </a:solidFill>
            </a:endParaRPr>
          </a:p>
          <a:p>
            <a:pPr algn="ctr"/>
            <a:r>
              <a:rPr lang="pl-PL" sz="3600" dirty="0">
                <a:solidFill>
                  <a:schemeClr val="tx1"/>
                </a:solidFill>
              </a:rPr>
              <a:t>Twitter: @</a:t>
            </a:r>
            <a:r>
              <a:rPr lang="pl-PL" sz="3600" dirty="0" err="1">
                <a:solidFill>
                  <a:schemeClr val="tx1"/>
                </a:solidFill>
              </a:rPr>
              <a:t>adbodnar</a:t>
            </a:r>
            <a:endParaRPr lang="pl-P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0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CB00A5-C3F6-7A4C-B5E3-F561A1B4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Preambuła do Konstytucji i historia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B925CA-80F6-C242-896D-9DF06B28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Znaczenie Preambuły do Konstytucji RP</a:t>
            </a:r>
          </a:p>
          <a:p>
            <a:r>
              <a:rPr lang="pl-PL" i="1" dirty="0"/>
              <a:t>„pomni gorzkich doświadczeń z czasów, gdy podstawowe wolności i prawa człowieka były w naszej Ojczyźnie łamane”</a:t>
            </a:r>
          </a:p>
          <a:p>
            <a:r>
              <a:rPr lang="pl-PL" dirty="0"/>
              <a:t>naruszenia praw człowieka w czasach Polskiej Rzeczpospolitej Ludowej – różne formy naruszania naszej wolności </a:t>
            </a:r>
          </a:p>
          <a:p>
            <a:r>
              <a:rPr lang="pl-PL" dirty="0"/>
              <a:t>40-ta rocznica Stanu Wojennego</a:t>
            </a:r>
          </a:p>
          <a:p>
            <a:r>
              <a:rPr lang="pl-PL" dirty="0"/>
              <a:t>rozliczenia z przeszłością – wyciąganie wniosków na przyszłość:</a:t>
            </a:r>
          </a:p>
          <a:p>
            <a:pPr lvl="1"/>
            <a:r>
              <a:rPr lang="pl-PL" dirty="0"/>
              <a:t>katalog praw i wolności człowieka i obywatela (rozdział II Konstytucji)</a:t>
            </a:r>
          </a:p>
          <a:p>
            <a:pPr lvl="1"/>
            <a:r>
              <a:rPr lang="pl-PL" dirty="0"/>
              <a:t>mechanizmy ochrony praw i wolności człowieka i obywatela</a:t>
            </a:r>
          </a:p>
        </p:txBody>
      </p:sp>
    </p:spTree>
    <p:extLst>
      <p:ext uri="{BB962C8B-B14F-4D97-AF65-F5344CB8AC3E}">
        <p14:creationId xmlns:p14="http://schemas.microsoft.com/office/powerpoint/2010/main" val="217488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96E2DA-BE8F-DF49-8D09-E16A7018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praw człowieka jako zadanie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6FE9057-C393-3247-A988-8F521403E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Preambuła: </a:t>
            </a:r>
            <a:r>
              <a:rPr lang="pl-PL" i="1" dirty="0"/>
              <a:t>„pragnąc </a:t>
            </a:r>
            <a:r>
              <a:rPr lang="pl-PL" b="1" i="1" dirty="0"/>
              <a:t>na zawsze </a:t>
            </a:r>
            <a:r>
              <a:rPr lang="pl-PL" i="1" dirty="0"/>
              <a:t>zagwarantować prawa obywatelskie, a działaniu instytucji publicznych zapewnić rzetelność i sprawność”</a:t>
            </a:r>
          </a:p>
          <a:p>
            <a:r>
              <a:rPr lang="pl-PL" i="1" dirty="0"/>
              <a:t>„Wszystkich, którzy dla dobra Trzeciej Rzeczypospolitej tę Konstytucję będą stosowali, wzywamy, aby czynili to, dbając o zachowanie </a:t>
            </a:r>
            <a:r>
              <a:rPr lang="pl-PL" b="1" i="1" dirty="0"/>
              <a:t>przyrodzonej godności </a:t>
            </a:r>
            <a:r>
              <a:rPr lang="pl-PL" i="1" dirty="0"/>
              <a:t>człowieka, jego </a:t>
            </a:r>
            <a:r>
              <a:rPr lang="pl-PL" b="1" i="1" dirty="0"/>
              <a:t>prawa do wolności </a:t>
            </a:r>
            <a:r>
              <a:rPr lang="pl-PL" i="1" dirty="0"/>
              <a:t>i obowiązku solidarności z innymi, a poszanowanie tych zasad mieli za </a:t>
            </a:r>
            <a:r>
              <a:rPr lang="pl-PL" b="1" i="1" dirty="0"/>
              <a:t>niewzruszoną podstawę </a:t>
            </a:r>
            <a:r>
              <a:rPr lang="pl-PL" i="1" dirty="0"/>
              <a:t>Rzeczypospolitej Polskiej.”</a:t>
            </a:r>
          </a:p>
          <a:p>
            <a:r>
              <a:rPr lang="pl-PL" dirty="0"/>
              <a:t>Art. 5 Konstytucji:</a:t>
            </a:r>
            <a:r>
              <a:rPr lang="pl-PL" i="1" dirty="0"/>
              <a:t> „Rzeczpospolita Polska strzeże niepodległości i nienaruszalności swojego terytorium, </a:t>
            </a:r>
            <a:r>
              <a:rPr lang="pl-PL" b="1" i="1" dirty="0"/>
              <a:t>zapewnia wolności i prawa człowieka i obywatela </a:t>
            </a:r>
            <a:r>
              <a:rPr lang="pl-PL" i="1" dirty="0"/>
              <a:t>oraz bezpieczeństwo obywateli, strzeże dziedzictwa narodowego oraz zapewnia ochronę środowiska, kierując się zasadą zrównoważonego rozwoju.”</a:t>
            </a:r>
            <a:br>
              <a:rPr lang="pl-PL" i="1" dirty="0"/>
            </a:b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7786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7217BE-731F-514A-91D7-0260EF80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jako zasada konstytucyjna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5EA44A4-99CF-BB4A-A6ED-3B2A3A404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Art. 31 Konstytucji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b="1" dirty="0"/>
              <a:t>Wolność człowieka podlega ochronie prawnej.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Każdy jest obowiązany szanować wolności i prawa innych. Nikogo nie wolno zmuszać do czynienia tego, czego prawo mu nie nakazuje.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</a:p>
          <a:p>
            <a:r>
              <a:rPr lang="pl-PL" dirty="0"/>
              <a:t>Różne postanowienia dotyczące poszczególnych wolności:</a:t>
            </a:r>
          </a:p>
          <a:p>
            <a:pPr lvl="1"/>
            <a:r>
              <a:rPr lang="pl-PL" dirty="0"/>
              <a:t>Wolność osobista (art. </a:t>
            </a:r>
            <a:r>
              <a:rPr lang="pl-PL"/>
              <a:t>41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Wolność słowa (art. 54)</a:t>
            </a:r>
          </a:p>
          <a:p>
            <a:pPr lvl="1"/>
            <a:r>
              <a:rPr lang="pl-PL" dirty="0"/>
              <a:t>Wolność sumienia i wyznania (art. 53)</a:t>
            </a:r>
          </a:p>
          <a:p>
            <a:pPr lvl="1"/>
            <a:r>
              <a:rPr lang="pl-PL" dirty="0"/>
              <a:t>Wolność przemieszczania się (art. 52)</a:t>
            </a:r>
          </a:p>
          <a:p>
            <a:pPr lvl="1"/>
            <a:r>
              <a:rPr lang="pl-PL" dirty="0"/>
              <a:t>Wolność organizowania pokojowych zgromadzeń (art. 57)</a:t>
            </a:r>
          </a:p>
        </p:txBody>
      </p:sp>
    </p:spTree>
    <p:extLst>
      <p:ext uri="{BB962C8B-B14F-4D97-AF65-F5344CB8AC3E}">
        <p14:creationId xmlns:p14="http://schemas.microsoft.com/office/powerpoint/2010/main" val="221715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5FFA0E6-D8EF-304B-A72B-D36965E5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od… wolność do…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70ADC66-1733-C048-862E-27DD1C9AF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Wolność od… </a:t>
            </a:r>
          </a:p>
          <a:p>
            <a:pPr lvl="1"/>
            <a:r>
              <a:rPr lang="pl-PL" dirty="0"/>
              <a:t>ingerencji, nacisku, przymusu ze strony władzy publicznej</a:t>
            </a:r>
          </a:p>
          <a:p>
            <a:pPr lvl="1"/>
            <a:r>
              <a:rPr lang="pl-PL" dirty="0"/>
              <a:t>nie możemy być zmuszani do czynów, działań i postępowania, które byłyby niezgodne z naszą wolą oraz indywidualnymi wyborami</a:t>
            </a:r>
          </a:p>
          <a:p>
            <a:pPr lvl="1"/>
            <a:r>
              <a:rPr lang="pl-PL" dirty="0"/>
              <a:t>wolność od głodu, strachu, upokorzenia, prześladowań</a:t>
            </a:r>
          </a:p>
          <a:p>
            <a:r>
              <a:rPr lang="pl-PL" dirty="0"/>
              <a:t>Wolność do…</a:t>
            </a:r>
          </a:p>
          <a:p>
            <a:pPr lvl="1"/>
            <a:r>
              <a:rPr lang="pl-PL" dirty="0"/>
              <a:t>możemy się rozwijać, podejmować różne aktywności, decydować o naszym stylu życia, podejmować różnego rodzaju inicjatywy, wybierać zawód, wykształcenie, miejsce zamieszkania</a:t>
            </a:r>
          </a:p>
          <a:p>
            <a:pPr lvl="1"/>
            <a:r>
              <a:rPr lang="pl-PL" dirty="0"/>
              <a:t>możemy decydować o tym, kto nami rządzi, wybierać władze</a:t>
            </a:r>
          </a:p>
        </p:txBody>
      </p:sp>
    </p:spTree>
    <p:extLst>
      <p:ext uri="{BB962C8B-B14F-4D97-AF65-F5344CB8AC3E}">
        <p14:creationId xmlns:p14="http://schemas.microsoft.com/office/powerpoint/2010/main" val="61470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E31EB4-4168-7C45-A58E-8743A246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i jej ograniczenia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551C0CE-C697-634B-BE53-25B141C4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Wolność może być ograniczona - nie ma charakteru absolutnego</a:t>
            </a:r>
          </a:p>
          <a:p>
            <a:r>
              <a:rPr lang="pl-PL" dirty="0"/>
              <a:t>Muszą być spełnione trzy kryteria:</a:t>
            </a:r>
          </a:p>
          <a:p>
            <a:pPr lvl="1"/>
            <a:r>
              <a:rPr lang="pl-PL" dirty="0"/>
              <a:t>Ograniczenie musi być wprowadzone ustawą; Parlament musi mieć czas na przemyślenie i refleksję jakie ograniczenia wprowadzić; jest to gwarancja naszych praw, że nie zostaniemy ich arbitralnie pozbawieni</a:t>
            </a:r>
          </a:p>
          <a:p>
            <a:pPr lvl="1"/>
            <a:r>
              <a:rPr lang="pl-PL" dirty="0"/>
              <a:t>Ograniczenie musi służyć interesowi publicznemu, np. ochronie bezpieczeństwa publicznego, ochronie zdrowia, ale także prawom innych osób (”moja wolność kończy się tam, gdzie się zaczyna twoja wolność”)</a:t>
            </a:r>
          </a:p>
          <a:p>
            <a:pPr lvl="1"/>
            <a:r>
              <a:rPr lang="pl-PL" dirty="0"/>
              <a:t>Sposoby ograniczeń muszą być</a:t>
            </a:r>
            <a:r>
              <a:rPr lang="pl-PL" b="1" dirty="0"/>
              <a:t> proporcjonalne </a:t>
            </a:r>
            <a:r>
              <a:rPr lang="pl-PL" dirty="0"/>
              <a:t>do realizowanego celu – konieczne jest rzeczywiste rozważenie czy wprowadzane środki są niezbędne i konieczne (czy ten sam efekt można osiągnąć za pomocą innych środków)</a:t>
            </a:r>
          </a:p>
        </p:txBody>
      </p:sp>
    </p:spTree>
    <p:extLst>
      <p:ext uri="{BB962C8B-B14F-4D97-AF65-F5344CB8AC3E}">
        <p14:creationId xmlns:p14="http://schemas.microsoft.com/office/powerpoint/2010/main" val="162124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709DF7-EDFD-EC47-B921-B9D7A6E9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i pandemia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6D2405-AA84-E842-889B-F2218FCA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Wszyscy doświadczyliśmy – jako całe społeczeństwo – na czym polegać mogą ograniczenia naszej wolności </a:t>
            </a:r>
          </a:p>
          <a:p>
            <a:r>
              <a:rPr lang="pl-PL" dirty="0"/>
              <a:t>Ograniczenie wiąże się z przymusem – jeśli się nie podporządkujemy, to spotka nas sankcja (np. kary inspekcji sanitarnej lub mandaty policji)</a:t>
            </a:r>
          </a:p>
          <a:p>
            <a:r>
              <a:rPr lang="pl-PL" dirty="0"/>
              <a:t>Pandemia wprowadziła ograniczenia następujących praw:</a:t>
            </a:r>
          </a:p>
          <a:p>
            <a:pPr lvl="1"/>
            <a:r>
              <a:rPr lang="pl-PL" dirty="0"/>
              <a:t>Wolność przemieszczania się (art. 52 Konstytucji) – </a:t>
            </a:r>
            <a:r>
              <a:rPr lang="pl-PL" i="1" dirty="0" err="1"/>
              <a:t>lockdown</a:t>
            </a:r>
            <a:r>
              <a:rPr lang="pl-PL" dirty="0"/>
              <a:t> dla wszystkich obywateli lub dla niektórych grup społecznych; sytuacja osób przebywających w domach pomocy społecznej</a:t>
            </a:r>
          </a:p>
          <a:p>
            <a:pPr lvl="1"/>
            <a:r>
              <a:rPr lang="pl-PL" dirty="0"/>
              <a:t>Wolność zgromadzeń (art. 57 Konstytucji) – zakaz organizowania zgromadzeń, ograniczenia ilościowe i sanitarne</a:t>
            </a:r>
          </a:p>
          <a:p>
            <a:pPr lvl="1"/>
            <a:r>
              <a:rPr lang="pl-PL" dirty="0"/>
              <a:t>Wolność sumienia i wyznania (art. 53 Konstytucji) – ograniczenia w zakresie uczestnictwa w uroczystościach religijnych</a:t>
            </a:r>
          </a:p>
        </p:txBody>
      </p:sp>
    </p:spTree>
    <p:extLst>
      <p:ext uri="{BB962C8B-B14F-4D97-AF65-F5344CB8AC3E}">
        <p14:creationId xmlns:p14="http://schemas.microsoft.com/office/powerpoint/2010/main" val="398533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61184C-92B4-6940-81A0-B7C391B0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a stany nadzwyczajne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90CBB9-1B1E-6149-BFC9-25F42D1F3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Stany nadzwyczajne: stan klęski żywiołowej, stan wyjątkowy, stan wojenny</a:t>
            </a:r>
          </a:p>
          <a:p>
            <a:r>
              <a:rPr lang="pl-PL" dirty="0"/>
              <a:t>W czasie stanów nadzwyczajnych można ograniczać prawa i wolności jednostki; w czasie pandemii nie został wprowadzony stan klęski żywiołowej</a:t>
            </a:r>
          </a:p>
          <a:p>
            <a:r>
              <a:rPr lang="pl-PL" dirty="0"/>
              <a:t>Dla przykładu stan wyjątkowy na granicy polsko-białoruskiej:</a:t>
            </a:r>
          </a:p>
          <a:p>
            <a:pPr lvl="1"/>
            <a:r>
              <a:rPr lang="pl-PL" dirty="0"/>
              <a:t>granica polsko-białoruska: 418 km, 3-kilometrowy pas przygraniczny (w tym 183 miejscowości)</a:t>
            </a:r>
          </a:p>
          <a:p>
            <a:pPr lvl="1"/>
            <a:r>
              <a:rPr lang="pl-PL" dirty="0"/>
              <a:t>szczególny tryb wprowadzenia stanu wyjątkowego</a:t>
            </a:r>
          </a:p>
          <a:p>
            <a:pPr lvl="1"/>
            <a:r>
              <a:rPr lang="pl-PL" dirty="0"/>
              <a:t>ograniczenia dotyczące wolności przemieszczania się</a:t>
            </a:r>
          </a:p>
          <a:p>
            <a:pPr lvl="1"/>
            <a:r>
              <a:rPr lang="pl-PL" dirty="0"/>
              <a:t>ograniczenia dotyczące wolności słowa (prowadzenie działalności przez dziennikarzy)</a:t>
            </a:r>
          </a:p>
        </p:txBody>
      </p:sp>
    </p:spTree>
    <p:extLst>
      <p:ext uri="{BB962C8B-B14F-4D97-AF65-F5344CB8AC3E}">
        <p14:creationId xmlns:p14="http://schemas.microsoft.com/office/powerpoint/2010/main" val="238276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1CCDEC-0FA2-2E41-B679-750FA820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Nadmierne ograniczenia wolności w czasie pandemii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55B7C6-7356-9E45-86E7-8EA50FC2B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niektóre ograniczenia były wprowadzane na podstawie rozporządzeń, a nie na podstawie ustawy (np. nakaz noszenia maseczek)</a:t>
            </a:r>
          </a:p>
          <a:p>
            <a:r>
              <a:rPr lang="pl-PL" dirty="0"/>
              <a:t>czasami przepisy ustaw (tzw. delegacje ustawowe) były nadmiernie rozszerzane poprzez rozporządzenia – ministrowie decydowali o naszej wolności, a nie Parlament</a:t>
            </a:r>
          </a:p>
          <a:p>
            <a:r>
              <a:rPr lang="pl-PL" dirty="0"/>
              <a:t>nie wszystkie zmiany były należycie przemyślane, a zatem adekwatne do potrzeby (np. zakaz wychodzenia dzieci z domu w czasie pandemii, zakaz wejścia do lasu)</a:t>
            </a:r>
          </a:p>
          <a:p>
            <a:r>
              <a:rPr lang="pl-PL" dirty="0"/>
              <a:t>nie można było przewidzieć zakresu zmian; czasami były wprowadzane nagle, wręcz z dnia na dzień (np. zakaz wejścia na cmentarze) – naruszenie zasady zaufania obywatela do państwa</a:t>
            </a:r>
          </a:p>
          <a:p>
            <a:r>
              <a:rPr lang="pl-PL" dirty="0"/>
              <a:t>przepisy nie zawsze były równo stosowane, co budowało poczucie niesprawiedliwości (zasada równości wobec prawa)</a:t>
            </a:r>
          </a:p>
        </p:txBody>
      </p:sp>
    </p:spTree>
    <p:extLst>
      <p:ext uri="{BB962C8B-B14F-4D97-AF65-F5344CB8AC3E}">
        <p14:creationId xmlns:p14="http://schemas.microsoft.com/office/powerpoint/2010/main" val="1865237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1111</Words>
  <Application>Microsoft Office PowerPoint</Application>
  <PresentationFormat>Panoramiczny</PresentationFormat>
  <Paragraphs>84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Wolność w dobie pandemii – czego uczy nas Konstytucja?</vt:lpstr>
      <vt:lpstr>Preambuła do Konstytucji i historia</vt:lpstr>
      <vt:lpstr>Ochrona praw człowieka jako zadanie państwa</vt:lpstr>
      <vt:lpstr>Wolność jako zasada konstytucyjna</vt:lpstr>
      <vt:lpstr>Wolność od… wolność do…</vt:lpstr>
      <vt:lpstr>Wolność i jej ograniczenia</vt:lpstr>
      <vt:lpstr>Wolność i pandemia</vt:lpstr>
      <vt:lpstr>Wolność a stany nadzwyczajne</vt:lpstr>
      <vt:lpstr>Nadmierne ograniczenia wolności w czasie pandemii</vt:lpstr>
      <vt:lpstr>Poszukiwanie ochrony praw w czasie pandemii</vt:lpstr>
      <vt:lpstr>Wolność w czasie pandemii - wyzwania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teoretyczne praw człowieka. Podstawowe pojęcia</dc:title>
  <dc:creator>Użytkownik pakietu Microsoft Office</dc:creator>
  <cp:lastModifiedBy>Anna Ducka</cp:lastModifiedBy>
  <cp:revision>37</cp:revision>
  <dcterms:created xsi:type="dcterms:W3CDTF">2020-03-30T19:27:09Z</dcterms:created>
  <dcterms:modified xsi:type="dcterms:W3CDTF">2021-12-10T13:52:46Z</dcterms:modified>
</cp:coreProperties>
</file>